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/>
    <p:restoredTop sz="94599"/>
  </p:normalViewPr>
  <p:slideViewPr>
    <p:cSldViewPr snapToGrid="0" snapToObjects="1">
      <p:cViewPr varScale="1">
        <p:scale>
          <a:sx n="74" d="100"/>
          <a:sy n="74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1590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3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>
            <a:spLocks noGrp="1"/>
          </p:cNvSpPr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>
            <a:spLocks noGrp="1"/>
          </p:cNvSpPr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>
            <a:spLocks noGrp="1"/>
          </p:cNvSpPr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Image"/>
          <p:cNvSpPr>
            <a:spLocks noGrp="1"/>
          </p:cNvSpPr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4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utomatic political stance detection"/>
          <p:cNvSpPr txBox="1">
            <a:spLocks noGrp="1"/>
          </p:cNvSpPr>
          <p:nvPr>
            <p:ph type="ctrTitle"/>
          </p:nvPr>
        </p:nvSpPr>
        <p:spPr>
          <a:xfrm>
            <a:off x="850899" y="1269999"/>
            <a:ext cx="11303001" cy="3505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Automatic political stance detection </a:t>
            </a:r>
          </a:p>
        </p:txBody>
      </p:sp>
      <p:sp>
        <p:nvSpPr>
          <p:cNvPr id="119" name="Freya Hewett, Tim Patzelt, Dominik Pfütze, Henny Sluyter-Gäthje, Simon Untergasser"/>
          <p:cNvSpPr txBox="1">
            <a:spLocks noGrp="1"/>
          </p:cNvSpPr>
          <p:nvPr>
            <p:ph type="subTitle" sz="quarter" idx="1"/>
          </p:nvPr>
        </p:nvSpPr>
        <p:spPr>
          <a:xfrm>
            <a:off x="850899" y="6117166"/>
            <a:ext cx="11303001" cy="1574801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r>
              <a:t>Freya Hewett, Tim Patzelt, Dominik Pfütze, Henny Sluyter-Gäthje, Simon Untergasser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35077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Motivation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35077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6" y="2501659"/>
            <a:ext cx="3729247" cy="56646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01" y="2501659"/>
            <a:ext cx="4021658" cy="5123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497" y="2507410"/>
            <a:ext cx="4038004" cy="57509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Pipeline</a:t>
            </a:r>
          </a:p>
        </p:txBody>
      </p:sp>
      <p:sp>
        <p:nvSpPr>
          <p:cNvPr id="127" name="Oriented torwards Burscher et  al. (2016)"/>
          <p:cNvSpPr txBox="1">
            <a:spLocks noGrp="1"/>
          </p:cNvSpPr>
          <p:nvPr>
            <p:ph type="body" sz="quarter" idx="1"/>
          </p:nvPr>
        </p:nvSpPr>
        <p:spPr>
          <a:xfrm>
            <a:off x="6754514" y="2264645"/>
            <a:ext cx="6179549" cy="556320"/>
          </a:xfrm>
          <a:prstGeom prst="rect">
            <a:avLst/>
          </a:prstGeom>
        </p:spPr>
        <p:txBody>
          <a:bodyPr/>
          <a:lstStyle>
            <a:lvl1pPr algn="r">
              <a:buBlip>
                <a:blip r:embed="rId2"/>
              </a:buBlip>
              <a:defRPr sz="2500"/>
            </a:lvl1pPr>
          </a:lstStyle>
          <a:p>
            <a:r>
              <a:rPr dirty="0"/>
              <a:t>Oriented </a:t>
            </a:r>
            <a:r>
              <a:rPr lang="de-DE" dirty="0" smtClean="0"/>
              <a:t>on</a:t>
            </a:r>
            <a:r>
              <a:rPr dirty="0" smtClean="0"/>
              <a:t> </a:t>
            </a:r>
            <a:r>
              <a:rPr dirty="0"/>
              <a:t>Burscher et  al. (2016)</a:t>
            </a:r>
          </a:p>
        </p:txBody>
      </p:sp>
      <p:sp>
        <p:nvSpPr>
          <p:cNvPr id="128" name="Rounded Rectangle"/>
          <p:cNvSpPr/>
          <p:nvPr/>
        </p:nvSpPr>
        <p:spPr>
          <a:xfrm>
            <a:off x="676761" y="5623983"/>
            <a:ext cx="1482776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29" name="Rounded Rectangle"/>
          <p:cNvSpPr/>
          <p:nvPr/>
        </p:nvSpPr>
        <p:spPr>
          <a:xfrm>
            <a:off x="2765697" y="5607596"/>
            <a:ext cx="1482776" cy="1795861"/>
          </a:xfrm>
          <a:prstGeom prst="roundRect">
            <a:avLst>
              <a:gd name="adj" fmla="val 12848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0" name="Rounded Rectangle"/>
          <p:cNvSpPr/>
          <p:nvPr/>
        </p:nvSpPr>
        <p:spPr>
          <a:xfrm>
            <a:off x="4889831" y="5623983"/>
            <a:ext cx="1482775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1" name="Rounded Rectangle"/>
          <p:cNvSpPr/>
          <p:nvPr/>
        </p:nvSpPr>
        <p:spPr>
          <a:xfrm>
            <a:off x="2792746" y="8102599"/>
            <a:ext cx="1482775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2" name="Rounded Rectangle"/>
          <p:cNvSpPr/>
          <p:nvPr/>
        </p:nvSpPr>
        <p:spPr>
          <a:xfrm>
            <a:off x="7008330" y="5623983"/>
            <a:ext cx="1482776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73BFFF"/>
                </a:solidFill>
              </a:defRPr>
            </a:pPr>
            <a:endParaRPr/>
          </a:p>
        </p:txBody>
      </p:sp>
      <p:sp>
        <p:nvSpPr>
          <p:cNvPr id="133" name="Rounded Rectangle"/>
          <p:cNvSpPr/>
          <p:nvPr/>
        </p:nvSpPr>
        <p:spPr>
          <a:xfrm>
            <a:off x="9230438" y="5623983"/>
            <a:ext cx="1482776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4" name="Rounded Rectangle"/>
          <p:cNvSpPr/>
          <p:nvPr/>
        </p:nvSpPr>
        <p:spPr>
          <a:xfrm>
            <a:off x="676761" y="8102599"/>
            <a:ext cx="1482776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5" name="Rounded Rectangle"/>
          <p:cNvSpPr/>
          <p:nvPr/>
        </p:nvSpPr>
        <p:spPr>
          <a:xfrm>
            <a:off x="4889831" y="3232702"/>
            <a:ext cx="1482775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6" name="Rounded Rectangle"/>
          <p:cNvSpPr/>
          <p:nvPr/>
        </p:nvSpPr>
        <p:spPr>
          <a:xfrm>
            <a:off x="9102900" y="3232702"/>
            <a:ext cx="1482776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7" name="Rounded Rectangle"/>
          <p:cNvSpPr/>
          <p:nvPr/>
        </p:nvSpPr>
        <p:spPr>
          <a:xfrm>
            <a:off x="10162603" y="8102599"/>
            <a:ext cx="1482776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8" name="Rounded Rectangle"/>
          <p:cNvSpPr/>
          <p:nvPr/>
        </p:nvSpPr>
        <p:spPr>
          <a:xfrm>
            <a:off x="11250963" y="5623983"/>
            <a:ext cx="1482776" cy="1270001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39" name="Corpus"/>
          <p:cNvSpPr txBox="1"/>
          <p:nvPr/>
        </p:nvSpPr>
        <p:spPr>
          <a:xfrm>
            <a:off x="999010" y="5774016"/>
            <a:ext cx="838278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Corpus</a:t>
            </a:r>
          </a:p>
        </p:txBody>
      </p:sp>
      <p:sp>
        <p:nvSpPr>
          <p:cNvPr id="140" name="Retrieve from Lexis Nexis"/>
          <p:cNvSpPr txBox="1"/>
          <p:nvPr/>
        </p:nvSpPr>
        <p:spPr>
          <a:xfrm>
            <a:off x="753978" y="6228889"/>
            <a:ext cx="1328342" cy="55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Retrieve from Lexis Nexis</a:t>
            </a:r>
          </a:p>
        </p:txBody>
      </p:sp>
      <p:sp>
        <p:nvSpPr>
          <p:cNvPr id="141" name="Preprocessing"/>
          <p:cNvSpPr txBox="1"/>
          <p:nvPr/>
        </p:nvSpPr>
        <p:spPr>
          <a:xfrm>
            <a:off x="2727559" y="5761684"/>
            <a:ext cx="16131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rPr sz="1800"/>
              <a:t>Preprocessing</a:t>
            </a:r>
            <a:r>
              <a:t> </a:t>
            </a:r>
          </a:p>
        </p:txBody>
      </p:sp>
      <p:sp>
        <p:nvSpPr>
          <p:cNvPr id="142" name="Cleaning…"/>
          <p:cNvSpPr txBox="1"/>
          <p:nvPr/>
        </p:nvSpPr>
        <p:spPr>
          <a:xfrm>
            <a:off x="2727559" y="6193806"/>
            <a:ext cx="1613149" cy="146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500"/>
            </a:pPr>
            <a:r>
              <a:t>Cleaning</a:t>
            </a:r>
          </a:p>
          <a:p>
            <a:pPr>
              <a:defRPr sz="1500"/>
            </a:pPr>
            <a:r>
              <a:t>Tokenization</a:t>
            </a:r>
          </a:p>
          <a:p>
            <a:pPr>
              <a:defRPr sz="1500"/>
            </a:pPr>
            <a:r>
              <a:t> Lemmatization</a:t>
            </a:r>
          </a:p>
          <a:p>
            <a:pPr>
              <a:defRPr sz="1500"/>
            </a:pPr>
            <a:r>
              <a:t>Removal of words</a:t>
            </a:r>
          </a:p>
          <a:p>
            <a:pPr>
              <a:defRPr sz="1500"/>
            </a:pPr>
            <a:endParaRPr/>
          </a:p>
        </p:txBody>
      </p:sp>
      <p:sp>
        <p:nvSpPr>
          <p:cNvPr id="143" name="Topic Modeling"/>
          <p:cNvSpPr txBox="1"/>
          <p:nvPr/>
        </p:nvSpPr>
        <p:spPr>
          <a:xfrm>
            <a:off x="4832261" y="5774016"/>
            <a:ext cx="159791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Topic Modeling</a:t>
            </a:r>
          </a:p>
        </p:txBody>
      </p:sp>
      <p:sp>
        <p:nvSpPr>
          <p:cNvPr id="144" name="LDA"/>
          <p:cNvSpPr txBox="1"/>
          <p:nvPr/>
        </p:nvSpPr>
        <p:spPr>
          <a:xfrm>
            <a:off x="5416564" y="6343189"/>
            <a:ext cx="467107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LDA</a:t>
            </a:r>
          </a:p>
        </p:txBody>
      </p:sp>
      <p:sp>
        <p:nvSpPr>
          <p:cNvPr id="145" name="Sentiment Analysis"/>
          <p:cNvSpPr txBox="1"/>
          <p:nvPr/>
        </p:nvSpPr>
        <p:spPr>
          <a:xfrm>
            <a:off x="2700511" y="8091512"/>
            <a:ext cx="1613148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Sentiment Analysis</a:t>
            </a:r>
          </a:p>
        </p:txBody>
      </p:sp>
      <p:sp>
        <p:nvSpPr>
          <p:cNvPr id="146" name="Negation handling"/>
          <p:cNvSpPr txBox="1"/>
          <p:nvPr/>
        </p:nvSpPr>
        <p:spPr>
          <a:xfrm>
            <a:off x="2752997" y="8766868"/>
            <a:ext cx="1508176" cy="55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Negation handling</a:t>
            </a:r>
          </a:p>
        </p:txBody>
      </p:sp>
      <p:sp>
        <p:nvSpPr>
          <p:cNvPr id="147" name="Aspect Based Sentiment Analysis"/>
          <p:cNvSpPr txBox="1"/>
          <p:nvPr/>
        </p:nvSpPr>
        <p:spPr>
          <a:xfrm>
            <a:off x="9977556" y="8271015"/>
            <a:ext cx="1852870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Aspect Based Sentiment Analysis</a:t>
            </a:r>
          </a:p>
        </p:txBody>
      </p:sp>
      <p:sp>
        <p:nvSpPr>
          <p:cNvPr id="148" name="Creation of Feature Vectors"/>
          <p:cNvSpPr txBox="1"/>
          <p:nvPr/>
        </p:nvSpPr>
        <p:spPr>
          <a:xfrm>
            <a:off x="6943144" y="5792398"/>
            <a:ext cx="1613148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Creation of Feature Vectors</a:t>
            </a:r>
          </a:p>
        </p:txBody>
      </p:sp>
      <p:sp>
        <p:nvSpPr>
          <p:cNvPr id="149" name="Clustering"/>
          <p:cNvSpPr txBox="1"/>
          <p:nvPr/>
        </p:nvSpPr>
        <p:spPr>
          <a:xfrm>
            <a:off x="9421471" y="5774016"/>
            <a:ext cx="1100710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Clustering</a:t>
            </a:r>
          </a:p>
        </p:txBody>
      </p:sp>
      <p:sp>
        <p:nvSpPr>
          <p:cNvPr id="150" name="K-means"/>
          <p:cNvSpPr txBox="1"/>
          <p:nvPr/>
        </p:nvSpPr>
        <p:spPr>
          <a:xfrm>
            <a:off x="9516054" y="6343189"/>
            <a:ext cx="911544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K-means </a:t>
            </a:r>
          </a:p>
        </p:txBody>
      </p:sp>
      <p:sp>
        <p:nvSpPr>
          <p:cNvPr id="151" name="Manual Topic Extraction"/>
          <p:cNvSpPr txBox="1"/>
          <p:nvPr/>
        </p:nvSpPr>
        <p:spPr>
          <a:xfrm>
            <a:off x="4824644" y="3540818"/>
            <a:ext cx="1613149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Manual Topic Extraction</a:t>
            </a:r>
          </a:p>
        </p:txBody>
      </p:sp>
      <p:sp>
        <p:nvSpPr>
          <p:cNvPr id="152" name="Manual Grouping of Topics"/>
          <p:cNvSpPr txBox="1"/>
          <p:nvPr/>
        </p:nvSpPr>
        <p:spPr>
          <a:xfrm>
            <a:off x="8970340" y="3401118"/>
            <a:ext cx="1747896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Manual Grouping of Topics</a:t>
            </a:r>
          </a:p>
        </p:txBody>
      </p:sp>
      <p:sp>
        <p:nvSpPr>
          <p:cNvPr id="153" name="Manual Annotation with Sentiment"/>
          <p:cNvSpPr txBox="1"/>
          <p:nvPr/>
        </p:nvSpPr>
        <p:spPr>
          <a:xfrm>
            <a:off x="611575" y="8271015"/>
            <a:ext cx="1613148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Manual Annotation with Sentiment</a:t>
            </a:r>
          </a:p>
        </p:txBody>
      </p:sp>
      <p:sp>
        <p:nvSpPr>
          <p:cNvPr id="154" name="Interpretation of Results"/>
          <p:cNvSpPr txBox="1"/>
          <p:nvPr/>
        </p:nvSpPr>
        <p:spPr>
          <a:xfrm>
            <a:off x="11245019" y="5932098"/>
            <a:ext cx="1494664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Interpretation of Results</a:t>
            </a:r>
          </a:p>
        </p:txBody>
      </p:sp>
      <p:sp>
        <p:nvSpPr>
          <p:cNvPr id="155" name="Line"/>
          <p:cNvSpPr/>
          <p:nvPr/>
        </p:nvSpPr>
        <p:spPr>
          <a:xfrm>
            <a:off x="10794502" y="6258983"/>
            <a:ext cx="375173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2230073" y="6258983"/>
            <a:ext cx="375172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4370104" y="6258983"/>
            <a:ext cx="375172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6502882" y="6258983"/>
            <a:ext cx="375172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59" name="Line"/>
          <p:cNvSpPr/>
          <p:nvPr/>
        </p:nvSpPr>
        <p:spPr>
          <a:xfrm>
            <a:off x="8621382" y="6258983"/>
            <a:ext cx="375172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60" name="Line"/>
          <p:cNvSpPr/>
          <p:nvPr/>
        </p:nvSpPr>
        <p:spPr>
          <a:xfrm>
            <a:off x="4956445" y="8737599"/>
            <a:ext cx="4498185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61" name="Line"/>
          <p:cNvSpPr/>
          <p:nvPr/>
        </p:nvSpPr>
        <p:spPr>
          <a:xfrm flipH="1" flipV="1">
            <a:off x="5738424" y="4736458"/>
            <a:ext cx="1" cy="65377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10092948" y="4689790"/>
            <a:ext cx="1" cy="65377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63" name="Line"/>
          <p:cNvSpPr/>
          <p:nvPr/>
        </p:nvSpPr>
        <p:spPr>
          <a:xfrm>
            <a:off x="5448936" y="4740037"/>
            <a:ext cx="1" cy="64661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64" name="Line"/>
          <p:cNvSpPr/>
          <p:nvPr/>
        </p:nvSpPr>
        <p:spPr>
          <a:xfrm>
            <a:off x="9688654" y="4689790"/>
            <a:ext cx="1" cy="65377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65" name="Line"/>
          <p:cNvSpPr/>
          <p:nvPr/>
        </p:nvSpPr>
        <p:spPr>
          <a:xfrm>
            <a:off x="6837562" y="3867702"/>
            <a:ext cx="1852869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66" name="Line"/>
          <p:cNvSpPr/>
          <p:nvPr/>
        </p:nvSpPr>
        <p:spPr>
          <a:xfrm flipH="1">
            <a:off x="1416843" y="7003409"/>
            <a:ext cx="1" cy="989766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cxnSp>
        <p:nvCxnSpPr>
          <p:cNvPr id="167" name="Connection Line"/>
          <p:cNvCxnSpPr>
            <a:stCxn id="128" idx="0"/>
            <a:endCxn id="135" idx="0"/>
          </p:cNvCxnSpPr>
          <p:nvPr/>
        </p:nvCxnSpPr>
        <p:spPr>
          <a:xfrm flipV="1">
            <a:off x="1418149" y="3867702"/>
            <a:ext cx="4213070" cy="2391282"/>
          </a:xfrm>
          <a:prstGeom prst="straightConnector1">
            <a:avLst/>
          </a:prstGeom>
          <a:ln w="12700">
            <a:solidFill>
              <a:srgbClr val="FFFFFF"/>
            </a:solidFill>
            <a:miter lim="400000"/>
          </a:ln>
        </p:spPr>
      </p:cxnSp>
      <p:sp>
        <p:nvSpPr>
          <p:cNvPr id="168" name="Line"/>
          <p:cNvSpPr/>
          <p:nvPr/>
        </p:nvSpPr>
        <p:spPr>
          <a:xfrm>
            <a:off x="5615626" y="7020524"/>
            <a:ext cx="3852510" cy="1499533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69" name="Line"/>
          <p:cNvSpPr/>
          <p:nvPr/>
        </p:nvSpPr>
        <p:spPr>
          <a:xfrm>
            <a:off x="2268831" y="8737599"/>
            <a:ext cx="467107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70" name="Line"/>
          <p:cNvSpPr/>
          <p:nvPr/>
        </p:nvSpPr>
        <p:spPr>
          <a:xfrm flipH="1">
            <a:off x="2268831" y="9043505"/>
            <a:ext cx="467107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71" name="Line"/>
          <p:cNvSpPr/>
          <p:nvPr/>
        </p:nvSpPr>
        <p:spPr>
          <a:xfrm>
            <a:off x="90041" y="6258983"/>
            <a:ext cx="375172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35077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23100" y="2565400"/>
            <a:ext cx="5397500" cy="6121400"/>
          </a:xfrm>
          <a:prstGeom prst="rect">
            <a:avLst/>
          </a:prstGeom>
        </p:spPr>
      </p:pic>
      <p:sp>
        <p:nvSpPr>
          <p:cNvPr id="179" name="Initial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 Results</a:t>
            </a:r>
          </a:p>
        </p:txBody>
      </p:sp>
      <p:sp>
        <p:nvSpPr>
          <p:cNvPr id="180" name="No meaningful difference between article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No meaningful difference between articles</a:t>
            </a:r>
          </a:p>
          <a:p>
            <a:pPr>
              <a:buBlip>
                <a:blip r:embed="rId3"/>
              </a:buBlip>
            </a:pPr>
            <a:r>
              <a:rPr dirty="0"/>
              <a:t>Different corpus or preprocessing</a:t>
            </a:r>
            <a:r>
              <a:rPr dirty="0" smtClean="0"/>
              <a:t>?</a:t>
            </a:r>
            <a:endParaRPr lang="de-DE" dirty="0" smtClean="0"/>
          </a:p>
          <a:p>
            <a:pPr>
              <a:buBlip>
                <a:blip r:embed="rId3"/>
              </a:buBlip>
            </a:pPr>
            <a:r>
              <a:rPr lang="de-DE" dirty="0" smtClean="0"/>
              <a:t>Abb. K </a:t>
            </a:r>
            <a:r>
              <a:rPr lang="de-DE" dirty="0" err="1" smtClean="0"/>
              <a:t>means</a:t>
            </a:r>
            <a:r>
              <a:rPr lang="de-DE" dirty="0" smtClean="0"/>
              <a:t>, </a:t>
            </a:r>
            <a:r>
              <a:rPr lang="de-DE" dirty="0" err="1" smtClean="0"/>
              <a:t>histogramm</a:t>
            </a:r>
            <a:r>
              <a:rPr lang="de-DE" dirty="0" smtClean="0"/>
              <a:t> &gt;&gt;&gt;</a:t>
            </a:r>
            <a:endParaRPr dirty="0"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35077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we still need to 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still need to do</a:t>
            </a:r>
          </a:p>
        </p:txBody>
      </p:sp>
      <p:sp>
        <p:nvSpPr>
          <p:cNvPr id="175" name="Manual extraction of topics and group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Manual extraction of topics and grouping</a:t>
            </a:r>
          </a:p>
          <a:p>
            <a:pPr>
              <a:buBlip>
                <a:blip r:embed="rId2"/>
              </a:buBlip>
            </a:pPr>
            <a:r>
              <a:t>Comparing manual evaluation with automatic results</a:t>
            </a:r>
          </a:p>
          <a:p>
            <a:pPr>
              <a:buBlip>
                <a:blip r:embed="rId2"/>
              </a:buBlip>
            </a:pPr>
            <a:r>
              <a:t>Implement aspect-based sentiment analysis </a:t>
            </a:r>
          </a:p>
          <a:p>
            <a:pPr>
              <a:buBlip>
                <a:blip r:embed="rId2"/>
              </a:buBlip>
            </a:pPr>
            <a:r>
              <a:t>Maybe try out other cluster and topic modelling methods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35077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utomatic political stance dete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 political stance detection </a:t>
            </a:r>
          </a:p>
        </p:txBody>
      </p:sp>
      <p:sp>
        <p:nvSpPr>
          <p:cNvPr id="184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850900" y="6606636"/>
            <a:ext cx="11303000" cy="2347582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de-DE" dirty="0" smtClean="0"/>
              <a:t>References</a:t>
            </a:r>
          </a:p>
          <a:p>
            <a:endParaRPr lang="de-DE" dirty="0" smtClean="0"/>
          </a:p>
          <a:p>
            <a:pPr>
              <a:lnSpc>
                <a:spcPct val="170000"/>
              </a:lnSpc>
            </a:pPr>
            <a:r>
              <a:rPr lang="de-DE" dirty="0" err="1">
                <a:effectLst/>
              </a:rPr>
              <a:t>Burscher</a:t>
            </a:r>
            <a:r>
              <a:rPr lang="de-DE" dirty="0">
                <a:effectLst/>
              </a:rPr>
              <a:t>, B., </a:t>
            </a:r>
            <a:r>
              <a:rPr lang="de-DE" dirty="0" err="1">
                <a:effectLst/>
              </a:rPr>
              <a:t>Vliegenthart</a:t>
            </a:r>
            <a:r>
              <a:rPr lang="de-DE" dirty="0">
                <a:effectLst/>
              </a:rPr>
              <a:t>, R., &amp; </a:t>
            </a:r>
            <a:r>
              <a:rPr lang="de-DE" dirty="0" err="1">
                <a:effectLst/>
              </a:rPr>
              <a:t>Vreese</a:t>
            </a:r>
            <a:r>
              <a:rPr lang="de-DE" dirty="0">
                <a:effectLst/>
              </a:rPr>
              <a:t>, C. (2016). Frames </a:t>
            </a:r>
            <a:r>
              <a:rPr lang="de-DE" dirty="0" err="1">
                <a:effectLst/>
              </a:rPr>
              <a:t>Beyond</a:t>
            </a:r>
            <a:r>
              <a:rPr lang="de-DE" dirty="0">
                <a:effectLst/>
              </a:rPr>
              <a:t> Words. </a:t>
            </a:r>
            <a:r>
              <a:rPr lang="de-DE" i="1" dirty="0" err="1">
                <a:effectLst/>
              </a:rPr>
              <a:t>Social</a:t>
            </a:r>
            <a:r>
              <a:rPr lang="de-DE" i="1" dirty="0">
                <a:effectLst/>
              </a:rPr>
              <a:t> Science Computer Review,</a:t>
            </a:r>
            <a:r>
              <a:rPr lang="de-DE" dirty="0">
                <a:effectLst/>
              </a:rPr>
              <a:t> </a:t>
            </a:r>
            <a:r>
              <a:rPr lang="de-DE" i="1" dirty="0">
                <a:effectLst/>
              </a:rPr>
              <a:t>34</a:t>
            </a:r>
            <a:r>
              <a:rPr lang="de-DE" dirty="0">
                <a:effectLst/>
              </a:rPr>
              <a:t>(5), 530-545</a:t>
            </a:r>
            <a:r>
              <a:rPr lang="de-DE" dirty="0" smtClean="0">
                <a:effectLst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de-DE" dirty="0">
                <a:effectLst/>
              </a:rPr>
              <a:t>Ford, M. (2016, June 23). </a:t>
            </a:r>
            <a:r>
              <a:rPr lang="de-DE" dirty="0" err="1">
                <a:effectLst/>
              </a:rPr>
              <a:t>Brexit's</a:t>
            </a:r>
            <a:r>
              <a:rPr lang="de-DE" dirty="0">
                <a:effectLst/>
              </a:rPr>
              <a:t> Front Pages. </a:t>
            </a:r>
            <a:r>
              <a:rPr lang="de-DE" dirty="0" err="1">
                <a:effectLst/>
              </a:rPr>
              <a:t>Retrieved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February</a:t>
            </a:r>
            <a:r>
              <a:rPr lang="de-DE" dirty="0">
                <a:effectLst/>
              </a:rPr>
              <a:t> 03, 2018, </a:t>
            </a:r>
            <a:r>
              <a:rPr lang="de-DE" dirty="0" err="1">
                <a:effectLst/>
              </a:rPr>
              <a:t>from</a:t>
            </a:r>
            <a:r>
              <a:rPr lang="de-DE" dirty="0">
                <a:effectLst/>
              </a:rPr>
              <a:t> https://</a:t>
            </a:r>
            <a:r>
              <a:rPr lang="de-DE" dirty="0" err="1">
                <a:effectLst/>
              </a:rPr>
              <a:t>www.theatlantic.com</a:t>
            </a:r>
            <a:r>
              <a:rPr lang="de-DE" dirty="0">
                <a:effectLst/>
              </a:rPr>
              <a:t>/</a:t>
            </a:r>
            <a:r>
              <a:rPr lang="de-DE" dirty="0" err="1">
                <a:effectLst/>
              </a:rPr>
              <a:t>news</a:t>
            </a:r>
            <a:r>
              <a:rPr lang="de-DE" dirty="0">
                <a:effectLst/>
              </a:rPr>
              <a:t>/</a:t>
            </a:r>
            <a:r>
              <a:rPr lang="de-DE" dirty="0" err="1">
                <a:effectLst/>
              </a:rPr>
              <a:t>archive</a:t>
            </a:r>
            <a:r>
              <a:rPr lang="de-DE" dirty="0">
                <a:effectLst/>
              </a:rPr>
              <a:t>/2016/06/</a:t>
            </a:r>
            <a:r>
              <a:rPr lang="de-DE" dirty="0" err="1">
                <a:effectLst/>
              </a:rPr>
              <a:t>brexits</a:t>
            </a:r>
            <a:r>
              <a:rPr lang="de-DE" dirty="0">
                <a:effectLst/>
              </a:rPr>
              <a:t>-front-pages/488396/</a:t>
            </a:r>
            <a:endParaRPr dirty="0"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35077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154</Words>
  <Application>Microsoft Macintosh PowerPoint</Application>
  <PresentationFormat>Custom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Helvetica Neue</vt:lpstr>
      <vt:lpstr>Helvetica Neue Light</vt:lpstr>
      <vt:lpstr>Industrial</vt:lpstr>
      <vt:lpstr>Automatic political stance detection </vt:lpstr>
      <vt:lpstr>Motivation</vt:lpstr>
      <vt:lpstr>Pipeline</vt:lpstr>
      <vt:lpstr>Initial Results</vt:lpstr>
      <vt:lpstr>What we still need to do</vt:lpstr>
      <vt:lpstr>Automatic political stance detection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political stance detection </dc:title>
  <cp:lastModifiedBy>Freya Hewett</cp:lastModifiedBy>
  <cp:revision>4</cp:revision>
  <dcterms:modified xsi:type="dcterms:W3CDTF">2018-02-03T14:56:17Z</dcterms:modified>
</cp:coreProperties>
</file>